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6" r:id="rId4"/>
  </p:sldMasterIdLst>
  <p:sldIdLst>
    <p:sldId id="257" r:id="rId5"/>
    <p:sldId id="260" r:id="rId6"/>
    <p:sldId id="258"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19" autoAdjust="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08/layout/CircularPictureCallout" loCatId="" qsTypeId="urn:microsoft.com/office/officeart/2005/8/quickstyle/simple1" qsCatId="simple" csTypeId="urn:microsoft.com/office/officeart/2005/8/colors/accent2_2" csCatId="accent2" phldr="1"/>
      <dgm:spPr/>
      <dgm:t>
        <a:bodyPr/>
        <a:lstStyle/>
        <a:p>
          <a:endParaRPr lang="en-US"/>
        </a:p>
      </dgm:t>
    </dgm:pt>
    <dgm:pt modelId="{66039115-797B-304C-9FC0-EFABB1F21232}">
      <dgm:prSet custT="1"/>
      <dgm:spPr/>
      <dgm:t>
        <a:bodyPr/>
        <a:lstStyle/>
        <a:p>
          <a:r>
            <a:rPr lang="en-US" sz="2300" dirty="0"/>
            <a:t>Recommender System</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423" t="15288" r="26424" b="36559"/>
          </a:stretch>
        </a:blipFill>
        <a:ln w="635">
          <a:solidFill>
            <a:schemeClr val="tx1">
              <a:alpha val="50000"/>
            </a:schemeClr>
          </a:solidFill>
        </a:ln>
      </dgm:spPr>
      <dgm:t>
        <a:bodyPr/>
        <a:lstStyle/>
        <a:p>
          <a:endParaRPr lang="en-US"/>
        </a:p>
      </dgm:t>
      <dgm:extLst>
        <a:ext uri="{E40237B7-FDA0-4F09-8148-C483321AD2D9}">
          <dgm14:cNvPr xmlns:dgm14="http://schemas.microsoft.com/office/drawing/2010/diagram" id="0" name="" descr="Cloud Computing"/>
        </a:ext>
      </dgm:extLst>
    </dgm:pt>
    <dgm:pt modelId="{E39563C5-C199-4F5B-A899-8CC0710341A0}">
      <dgm:prSet/>
      <dgm:spPr/>
      <dgm:t>
        <a:bodyPr/>
        <a:lstStyle/>
        <a:p>
          <a:r>
            <a:rPr lang="en-US" dirty="0"/>
            <a:t>Machine learning</a:t>
          </a:r>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t>
        <a:bodyPr/>
        <a:lstStyle/>
        <a:p>
          <a:endParaRPr lang="en-US"/>
        </a:p>
      </dgm:t>
      <dgm:extLst>
        <a:ext uri="{E40237B7-FDA0-4F09-8148-C483321AD2D9}">
          <dgm14:cNvPr xmlns:dgm14="http://schemas.microsoft.com/office/drawing/2010/diagram" id="0" name="" descr="Voice"/>
        </a:ext>
      </dgm:extLst>
    </dgm:pt>
    <dgm:pt modelId="{15B1A768-2666-4AB4-BDA7-F0E3C4160D59}">
      <dgm:prSet/>
      <dgm:spPr/>
      <dgm:t>
        <a:bodyPr/>
        <a:lstStyle/>
        <a:p>
          <a:r>
            <a:rPr lang="en-US" dirty="0"/>
            <a:t>Exploratory analysis</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t>
        <a:bodyPr/>
        <a:lstStyle/>
        <a:p>
          <a:endParaRPr lang="en-US"/>
        </a:p>
      </dgm:t>
      <dgm:extLst>
        <a:ext uri="{E40237B7-FDA0-4F09-8148-C483321AD2D9}">
          <dgm14:cNvPr xmlns:dgm14="http://schemas.microsoft.com/office/drawing/2010/diagram" id="0" name="" descr="Brain in head"/>
        </a:ext>
      </dgm:extLst>
    </dgm:pt>
    <dgm:pt modelId="{3AA5586A-C40E-4DDA-98A5-6545F36F46AB}">
      <dgm:prSet/>
      <dgm:spPr/>
      <dgm:t>
        <a:bodyPr/>
        <a:lstStyle/>
        <a:p>
          <a:r>
            <a:rPr lang="en-US" dirty="0"/>
            <a:t>Inferential analysis</a:t>
          </a:r>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t>
        <a:bodyPr/>
        <a:lstStyle/>
        <a:p>
          <a:endParaRPr lang="en-US"/>
        </a:p>
      </dgm:t>
      <dgm:extLst>
        <a:ext uri="{E40237B7-FDA0-4F09-8148-C483321AD2D9}">
          <dgm14:cNvPr xmlns:dgm14="http://schemas.microsoft.com/office/drawing/2010/diagram" id="0" name="" descr="Virtual Reality Headset"/>
        </a:ext>
      </dgm:extLst>
    </dgm:pt>
    <dgm:pt modelId="{31CDA5B9-892A-4957-A6C1-CB474EDD26B3}" type="pres">
      <dgm:prSet presAssocID="{489A589A-46DE-0F49-B460-E7914F3E440D}" presName="Name0" presStyleCnt="0">
        <dgm:presLayoutVars>
          <dgm:chMax val="7"/>
          <dgm:chPref val="7"/>
          <dgm:dir/>
        </dgm:presLayoutVars>
      </dgm:prSet>
      <dgm:spPr/>
    </dgm:pt>
    <dgm:pt modelId="{B18AE322-EE24-4F21-BA38-33A0666D285C}" type="pres">
      <dgm:prSet presAssocID="{489A589A-46DE-0F49-B460-E7914F3E440D}" presName="Name1" presStyleCnt="0"/>
      <dgm:spPr/>
    </dgm:pt>
    <dgm:pt modelId="{7F52993D-99F4-4D8C-A62C-5BFF7578D04D}" type="pres">
      <dgm:prSet presAssocID="{D044F6BA-1D90-EC47-8A78-B9796198ECF5}" presName="picture_1" presStyleCnt="0"/>
      <dgm:spPr/>
    </dgm:pt>
    <dgm:pt modelId="{4B45A233-591B-4AA8-B1F4-FD981D611E73}" type="pres">
      <dgm:prSet presAssocID="{D044F6BA-1D90-EC47-8A78-B9796198ECF5}" presName="pictureRepeatNode" presStyleLbl="alignImgPlace1" presStyleIdx="0" presStyleCnt="4" custAng="0" custLinFactNeighborX="-487"/>
      <dgm:spPr/>
    </dgm:pt>
    <dgm:pt modelId="{283005FA-6463-4617-A2CF-7C3C4FCD1B71}" type="pres">
      <dgm:prSet presAssocID="{66039115-797B-304C-9FC0-EFABB1F21232}" presName="text_1" presStyleLbl="node1" presStyleIdx="0" presStyleCnt="0" custScaleY="40894" custLinFactY="53723" custLinFactNeighborX="-1857" custLinFactNeighborY="100000">
        <dgm:presLayoutVars>
          <dgm:bulletEnabled val="1"/>
        </dgm:presLayoutVars>
      </dgm:prSet>
      <dgm:spPr/>
    </dgm:pt>
    <dgm:pt modelId="{8EE97887-47F6-4AA2-B555-B4C65C838496}" type="pres">
      <dgm:prSet presAssocID="{BC971DAC-9BE2-44B2-ABE4-8099C777E9C4}" presName="picture_2" presStyleCnt="0"/>
      <dgm:spPr/>
    </dgm:pt>
    <dgm:pt modelId="{5650C73F-166D-441B-B100-602E6E50702D}" type="pres">
      <dgm:prSet presAssocID="{BC971DAC-9BE2-44B2-ABE4-8099C777E9C4}" presName="pictureRepeatNode" presStyleLbl="alignImgPlace1" presStyleIdx="1" presStyleCnt="4"/>
      <dgm:spPr/>
    </dgm:pt>
    <dgm:pt modelId="{15357313-1612-4DD3-B23B-A1746EAAD445}" type="pres">
      <dgm:prSet presAssocID="{E39563C5-C199-4F5B-A899-8CC0710341A0}" presName="line_2" presStyleLbl="parChTrans1D1" presStyleIdx="0" presStyleCnt="3" custFlipVert="1" custSzY="45720" custScaleX="48461" custLinFactY="97555" custLinFactNeighborX="11416" custLinFactNeighborY="100000"/>
      <dgm:spPr/>
    </dgm:pt>
    <dgm:pt modelId="{0D75AA9B-2817-428A-8919-D9CC568E76EE}" type="pres">
      <dgm:prSet presAssocID="{E39563C5-C199-4F5B-A899-8CC0710341A0}" presName="textparent_2" presStyleLbl="node1" presStyleIdx="0" presStyleCnt="0"/>
      <dgm:spPr/>
    </dgm:pt>
    <dgm:pt modelId="{8590389C-1B78-4161-83D2-B7C475E19097}" type="pres">
      <dgm:prSet presAssocID="{E39563C5-C199-4F5B-A899-8CC0710341A0}" presName="text_2" presStyleLbl="revTx" presStyleIdx="0" presStyleCnt="3">
        <dgm:presLayoutVars>
          <dgm:bulletEnabled val="1"/>
        </dgm:presLayoutVars>
      </dgm:prSet>
      <dgm:spPr/>
    </dgm:pt>
    <dgm:pt modelId="{C0C3E615-6E18-4432-A096-9047769FED28}" type="pres">
      <dgm:prSet presAssocID="{72FFCBD4-DD9D-4E06-81E4-54307F97A3F0}" presName="picture_3" presStyleCnt="0"/>
      <dgm:spPr/>
    </dgm:pt>
    <dgm:pt modelId="{1603A9FB-E8BE-4A12-940B-4A7281FB6C9B}" type="pres">
      <dgm:prSet presAssocID="{72FFCBD4-DD9D-4E06-81E4-54307F97A3F0}" presName="pictureRepeatNode" presStyleLbl="alignImgPlace1" presStyleIdx="2" presStyleCnt="4"/>
      <dgm:spPr/>
    </dgm:pt>
    <dgm:pt modelId="{33A93E91-1CCE-4DE9-AE34-E4BE1F15F479}" type="pres">
      <dgm:prSet presAssocID="{15B1A768-2666-4AB4-BDA7-F0E3C4160D59}" presName="line_3" presStyleLbl="parChTrans1D1" presStyleIdx="1" presStyleCnt="3" custFlipVert="1" custSzY="45720" custScaleX="25627" custLinFactNeighborX="18391" custLinFactNeighborY="84667"/>
      <dgm:spPr/>
    </dgm:pt>
    <dgm:pt modelId="{B4376340-E85F-4877-A559-24C7838C11C2}" type="pres">
      <dgm:prSet presAssocID="{15B1A768-2666-4AB4-BDA7-F0E3C4160D59}" presName="textparent_3" presStyleLbl="node1" presStyleIdx="0" presStyleCnt="0"/>
      <dgm:spPr/>
    </dgm:pt>
    <dgm:pt modelId="{A5E1DD1A-6AA9-444E-BC1A-9868701E30FD}" type="pres">
      <dgm:prSet presAssocID="{15B1A768-2666-4AB4-BDA7-F0E3C4160D59}" presName="text_3" presStyleLbl="revTx" presStyleIdx="1" presStyleCnt="3">
        <dgm:presLayoutVars>
          <dgm:bulletEnabled val="1"/>
        </dgm:presLayoutVars>
      </dgm:prSet>
      <dgm:spPr/>
    </dgm:pt>
    <dgm:pt modelId="{2636DC21-F802-492C-BAE2-173DAF467730}" type="pres">
      <dgm:prSet presAssocID="{19FB306E-81B4-4F3F-99EE-765120CBB6B3}" presName="picture_4" presStyleCnt="0"/>
      <dgm:spPr/>
    </dgm:pt>
    <dgm:pt modelId="{4A9742AD-B577-4378-AF83-DC5ECD325381}" type="pres">
      <dgm:prSet presAssocID="{19FB306E-81B4-4F3F-99EE-765120CBB6B3}" presName="pictureRepeatNode" presStyleLbl="alignImgPlace1" presStyleIdx="3" presStyleCnt="4"/>
      <dgm:spPr/>
    </dgm:pt>
    <dgm:pt modelId="{A9926F31-E651-4DE8-98F4-4989FD9B3A91}" type="pres">
      <dgm:prSet presAssocID="{3AA5586A-C40E-4DDA-98A5-6545F36F46AB}" presName="line_4" presStyleLbl="parChTrans1D1" presStyleIdx="2" presStyleCnt="3" custFlipVert="0" custSzY="45720" custScaleX="46358" custLinFactY="-5834" custLinFactNeighborX="11532" custLinFactNeighborY="-100000"/>
      <dgm:spPr/>
    </dgm:pt>
    <dgm:pt modelId="{B8F9A10D-F89E-4FD8-923B-F55293AF73A3}" type="pres">
      <dgm:prSet presAssocID="{3AA5586A-C40E-4DDA-98A5-6545F36F46AB}" presName="textparent_4" presStyleLbl="node1" presStyleIdx="0" presStyleCnt="0"/>
      <dgm:spPr/>
    </dgm:pt>
    <dgm:pt modelId="{3F9AD50F-4E5E-4216-8AAF-56B9193E68BC}" type="pres">
      <dgm:prSet presAssocID="{3AA5586A-C40E-4DDA-98A5-6545F36F46AB}" presName="text_4" presStyleLbl="revTx" presStyleIdx="2" presStyleCnt="3">
        <dgm:presLayoutVars>
          <dgm:bulletEnabled val="1"/>
        </dgm:presLayoutVars>
      </dgm:prSet>
      <dgm:spPr/>
    </dgm:pt>
  </dgm:ptLst>
  <dgm:cxnLst>
    <dgm:cxn modelId="{5D586F1E-9216-4416-8E2E-95CFEE7527E3}" type="presOf" srcId="{E39563C5-C199-4F5B-A899-8CC0710341A0}" destId="{8590389C-1B78-4161-83D2-B7C475E19097}" srcOrd="0" destOrd="0" presId="urn:microsoft.com/office/officeart/2008/layout/CircularPictureCallout"/>
    <dgm:cxn modelId="{08DEC938-538C-403B-80C3-828B96DAFF82}" srcId="{489A589A-46DE-0F49-B460-E7914F3E440D}" destId="{15B1A768-2666-4AB4-BDA7-F0E3C4160D59}" srcOrd="2" destOrd="0" parTransId="{D47033D3-4E41-485A-B515-A02A8C3B404A}" sibTransId="{72FFCBD4-DD9D-4E06-81E4-54307F97A3F0}"/>
    <dgm:cxn modelId="{B2E8436E-C6B6-47CF-A2C8-D36E680C87AD}" type="presOf" srcId="{BC971DAC-9BE2-44B2-ABE4-8099C777E9C4}" destId="{5650C73F-166D-441B-B100-602E6E50702D}" srcOrd="0" destOrd="0" presId="urn:microsoft.com/office/officeart/2008/layout/CircularPictureCallout"/>
    <dgm:cxn modelId="{178E1C52-9097-4E26-B8B0-E893E107C30B}" type="presOf" srcId="{15B1A768-2666-4AB4-BDA7-F0E3C4160D59}" destId="{A5E1DD1A-6AA9-444E-BC1A-9868701E30FD}" srcOrd="0" destOrd="0" presId="urn:microsoft.com/office/officeart/2008/layout/CircularPictureCallout"/>
    <dgm:cxn modelId="{31C3237C-2299-B649-8C93-587C97AC9999}" srcId="{489A589A-46DE-0F49-B460-E7914F3E440D}" destId="{66039115-797B-304C-9FC0-EFABB1F21232}" srcOrd="0" destOrd="0" parTransId="{C8EABE8F-1E84-494E-AD8A-32BA419A36E9}" sibTransId="{D044F6BA-1D90-EC47-8A78-B9796198ECF5}"/>
    <dgm:cxn modelId="{00AE658D-B012-4ADC-BD12-0CA2745E6A2E}" type="presOf" srcId="{489A589A-46DE-0F49-B460-E7914F3E440D}" destId="{31CDA5B9-892A-4957-A6C1-CB474EDD26B3}" srcOrd="0" destOrd="0" presId="urn:microsoft.com/office/officeart/2008/layout/CircularPictureCallout"/>
    <dgm:cxn modelId="{14F70CBE-12D4-40B1-8BCC-DDE90B698CAB}" type="presOf" srcId="{19FB306E-81B4-4F3F-99EE-765120CBB6B3}" destId="{4A9742AD-B577-4378-AF83-DC5ECD325381}" srcOrd="0" destOrd="0" presId="urn:microsoft.com/office/officeart/2008/layout/CircularPictureCallout"/>
    <dgm:cxn modelId="{75ACB9C9-9A0E-4BFC-B758-E53A6916A24B}" type="presOf" srcId="{3AA5586A-C40E-4DDA-98A5-6545F36F46AB}" destId="{3F9AD50F-4E5E-4216-8AAF-56B9193E68BC}" srcOrd="0" destOrd="0" presId="urn:microsoft.com/office/officeart/2008/layout/CircularPictureCallout"/>
    <dgm:cxn modelId="{929599CE-BA4C-4351-A93E-2209A86F4B40}" type="presOf" srcId="{D044F6BA-1D90-EC47-8A78-B9796198ECF5}" destId="{4B45A233-591B-4AA8-B1F4-FD981D611E73}" srcOrd="0" destOrd="0" presId="urn:microsoft.com/office/officeart/2008/layout/CircularPictureCallout"/>
    <dgm:cxn modelId="{BBAD9FDB-1013-4B11-A9AE-2815527D1B78}" srcId="{489A589A-46DE-0F49-B460-E7914F3E440D}" destId="{E39563C5-C199-4F5B-A899-8CC0710341A0}" srcOrd="1" destOrd="0" parTransId="{6531EA77-44C5-4E3D-BA04-70C1E49BCD39}" sibTransId="{BC971DAC-9BE2-44B2-ABE4-8099C777E9C4}"/>
    <dgm:cxn modelId="{1A391DE8-FF69-4955-BF1B-228A9577CA7B}" type="presOf" srcId="{66039115-797B-304C-9FC0-EFABB1F21232}" destId="{283005FA-6463-4617-A2CF-7C3C4FCD1B71}" srcOrd="0" destOrd="0" presId="urn:microsoft.com/office/officeart/2008/layout/CircularPictureCallout"/>
    <dgm:cxn modelId="{7E6A3AF0-1322-4319-BEBD-2CD61A0A57CA}" type="presOf" srcId="{72FFCBD4-DD9D-4E06-81E4-54307F97A3F0}" destId="{1603A9FB-E8BE-4A12-940B-4A7281FB6C9B}" srcOrd="0" destOrd="0" presId="urn:microsoft.com/office/officeart/2008/layout/CircularPictureCallout"/>
    <dgm:cxn modelId="{119FEAF1-383D-4740-9124-CC9EEA7E35F9}" srcId="{489A589A-46DE-0F49-B460-E7914F3E440D}" destId="{3AA5586A-C40E-4DDA-98A5-6545F36F46AB}" srcOrd="3" destOrd="0" parTransId="{ABF44FB7-9255-4D99-BC69-3BE74FDF8E87}" sibTransId="{19FB306E-81B4-4F3F-99EE-765120CBB6B3}"/>
    <dgm:cxn modelId="{E26EB438-0264-4FD9-871D-96A518667F70}" type="presParOf" srcId="{31CDA5B9-892A-4957-A6C1-CB474EDD26B3}" destId="{B18AE322-EE24-4F21-BA38-33A0666D285C}" srcOrd="0" destOrd="0" presId="urn:microsoft.com/office/officeart/2008/layout/CircularPictureCallout"/>
    <dgm:cxn modelId="{A5DCF62A-B007-40A8-A32A-8A50AC5EE75D}" type="presParOf" srcId="{B18AE322-EE24-4F21-BA38-33A0666D285C}" destId="{7F52993D-99F4-4D8C-A62C-5BFF7578D04D}" srcOrd="0" destOrd="0" presId="urn:microsoft.com/office/officeart/2008/layout/CircularPictureCallout"/>
    <dgm:cxn modelId="{CC0FC3E0-B36D-469A-AF5D-0B7A3398B324}" type="presParOf" srcId="{7F52993D-99F4-4D8C-A62C-5BFF7578D04D}" destId="{4B45A233-591B-4AA8-B1F4-FD981D611E73}" srcOrd="0" destOrd="0" presId="urn:microsoft.com/office/officeart/2008/layout/CircularPictureCallout"/>
    <dgm:cxn modelId="{86AA35B3-C65C-44A8-B04D-42CABFED40AE}" type="presParOf" srcId="{B18AE322-EE24-4F21-BA38-33A0666D285C}" destId="{283005FA-6463-4617-A2CF-7C3C4FCD1B71}" srcOrd="1" destOrd="0" presId="urn:microsoft.com/office/officeart/2008/layout/CircularPictureCallout"/>
    <dgm:cxn modelId="{01A1EEDA-BEDE-40D6-8C19-5A058B7BF758}" type="presParOf" srcId="{B18AE322-EE24-4F21-BA38-33A0666D285C}" destId="{8EE97887-47F6-4AA2-B555-B4C65C838496}" srcOrd="2" destOrd="0" presId="urn:microsoft.com/office/officeart/2008/layout/CircularPictureCallout"/>
    <dgm:cxn modelId="{C69FD08B-EE43-452F-8E13-A272F62B505D}" type="presParOf" srcId="{8EE97887-47F6-4AA2-B555-B4C65C838496}" destId="{5650C73F-166D-441B-B100-602E6E50702D}" srcOrd="0" destOrd="0" presId="urn:microsoft.com/office/officeart/2008/layout/CircularPictureCallout"/>
    <dgm:cxn modelId="{2A9B3137-5164-483E-96C5-A72501DF91B5}" type="presParOf" srcId="{B18AE322-EE24-4F21-BA38-33A0666D285C}" destId="{15357313-1612-4DD3-B23B-A1746EAAD445}" srcOrd="3" destOrd="0" presId="urn:microsoft.com/office/officeart/2008/layout/CircularPictureCallout"/>
    <dgm:cxn modelId="{DBA84E67-93F4-4322-BA31-D91A29732E9A}" type="presParOf" srcId="{B18AE322-EE24-4F21-BA38-33A0666D285C}" destId="{0D75AA9B-2817-428A-8919-D9CC568E76EE}" srcOrd="4" destOrd="0" presId="urn:microsoft.com/office/officeart/2008/layout/CircularPictureCallout"/>
    <dgm:cxn modelId="{377B0756-31CD-445E-9BDE-0083AEB4A175}" type="presParOf" srcId="{0D75AA9B-2817-428A-8919-D9CC568E76EE}" destId="{8590389C-1B78-4161-83D2-B7C475E19097}" srcOrd="0" destOrd="0" presId="urn:microsoft.com/office/officeart/2008/layout/CircularPictureCallout"/>
    <dgm:cxn modelId="{F7F3ABD4-F382-403A-B6D7-D516F46055C3}" type="presParOf" srcId="{B18AE322-EE24-4F21-BA38-33A0666D285C}" destId="{C0C3E615-6E18-4432-A096-9047769FED28}" srcOrd="5" destOrd="0" presId="urn:microsoft.com/office/officeart/2008/layout/CircularPictureCallout"/>
    <dgm:cxn modelId="{3FB14028-7489-412C-95B3-BF85E840E37C}" type="presParOf" srcId="{C0C3E615-6E18-4432-A096-9047769FED28}" destId="{1603A9FB-E8BE-4A12-940B-4A7281FB6C9B}" srcOrd="0" destOrd="0" presId="urn:microsoft.com/office/officeart/2008/layout/CircularPictureCallout"/>
    <dgm:cxn modelId="{317B6CA0-117A-40EE-8140-506835011AEF}" type="presParOf" srcId="{B18AE322-EE24-4F21-BA38-33A0666D285C}" destId="{33A93E91-1CCE-4DE9-AE34-E4BE1F15F479}" srcOrd="6" destOrd="0" presId="urn:microsoft.com/office/officeart/2008/layout/CircularPictureCallout"/>
    <dgm:cxn modelId="{8BF5EF10-1084-4C1A-9CFB-A1B277A95A34}" type="presParOf" srcId="{B18AE322-EE24-4F21-BA38-33A0666D285C}" destId="{B4376340-E85F-4877-A559-24C7838C11C2}" srcOrd="7" destOrd="0" presId="urn:microsoft.com/office/officeart/2008/layout/CircularPictureCallout"/>
    <dgm:cxn modelId="{2CB3F2EF-9A3F-417F-A7D0-A54662E770F8}" type="presParOf" srcId="{B4376340-E85F-4877-A559-24C7838C11C2}" destId="{A5E1DD1A-6AA9-444E-BC1A-9868701E30FD}" srcOrd="0" destOrd="0" presId="urn:microsoft.com/office/officeart/2008/layout/CircularPictureCallout"/>
    <dgm:cxn modelId="{71F8980D-CBDE-4467-8099-8D1AE80523CA}" type="presParOf" srcId="{B18AE322-EE24-4F21-BA38-33A0666D285C}" destId="{2636DC21-F802-492C-BAE2-173DAF467730}" srcOrd="8" destOrd="0" presId="urn:microsoft.com/office/officeart/2008/layout/CircularPictureCallout"/>
    <dgm:cxn modelId="{011E1134-04F1-458C-8B9C-ED3B4678A86D}" type="presParOf" srcId="{2636DC21-F802-492C-BAE2-173DAF467730}" destId="{4A9742AD-B577-4378-AF83-DC5ECD325381}" srcOrd="0" destOrd="0" presId="urn:microsoft.com/office/officeart/2008/layout/CircularPictureCallout"/>
    <dgm:cxn modelId="{B56B51F1-DF75-4A15-8F82-4C35584FF3DF}" type="presParOf" srcId="{B18AE322-EE24-4F21-BA38-33A0666D285C}" destId="{A9926F31-E651-4DE8-98F4-4989FD9B3A91}" srcOrd="9" destOrd="0" presId="urn:microsoft.com/office/officeart/2008/layout/CircularPictureCallout"/>
    <dgm:cxn modelId="{55185BF1-2243-4665-AD9A-79C67C609A0F}" type="presParOf" srcId="{B18AE322-EE24-4F21-BA38-33A0666D285C}" destId="{B8F9A10D-F89E-4FD8-923B-F55293AF73A3}" srcOrd="10" destOrd="0" presId="urn:microsoft.com/office/officeart/2008/layout/CircularPictureCallout"/>
    <dgm:cxn modelId="{A130D97A-57A7-4982-A6A3-6749E034A8FB}" type="presParOf" srcId="{B8F9A10D-F89E-4FD8-923B-F55293AF73A3}" destId="{3F9AD50F-4E5E-4216-8AAF-56B9193E68BC}"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26F31-E651-4DE8-98F4-4989FD9B3A91}">
      <dsp:nvSpPr>
        <dsp:cNvPr id="0" name=""/>
        <dsp:cNvSpPr/>
      </dsp:nvSpPr>
      <dsp:spPr>
        <a:xfrm>
          <a:off x="2987034" y="2938375"/>
          <a:ext cx="1562222" cy="45720"/>
        </a:xfrm>
        <a:prstGeom prst="line">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A93E91-1CCE-4DE9-AE34-E4BE1F15F479}">
      <dsp:nvSpPr>
        <dsp:cNvPr id="0" name=""/>
        <dsp:cNvSpPr/>
      </dsp:nvSpPr>
      <dsp:spPr>
        <a:xfrm flipV="1">
          <a:off x="3298860" y="1832186"/>
          <a:ext cx="739742" cy="45720"/>
        </a:xfrm>
        <a:prstGeom prst="line">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57313-1612-4DD3-B23B-A1746EAAD445}">
      <dsp:nvSpPr>
        <dsp:cNvPr id="0" name=""/>
        <dsp:cNvSpPr/>
      </dsp:nvSpPr>
      <dsp:spPr>
        <a:xfrm flipV="1">
          <a:off x="2947691" y="698056"/>
          <a:ext cx="1633092" cy="45720"/>
        </a:xfrm>
        <a:prstGeom prst="line">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45A233-591B-4AA8-B1F4-FD981D611E73}">
      <dsp:nvSpPr>
        <dsp:cNvPr id="0" name=""/>
        <dsp:cNvSpPr/>
      </dsp:nvSpPr>
      <dsp:spPr>
        <a:xfrm>
          <a:off x="0" y="146324"/>
          <a:ext cx="3356484" cy="335648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423" t="15288" r="26424" b="36559"/>
          </a:stretch>
        </a:blipFill>
        <a:ln w="635" cap="flat" cmpd="sng" algn="ctr">
          <a:solidFill>
            <a:schemeClr val="tx1">
              <a:alpha val="50000"/>
            </a:schemeClr>
          </a:solidFill>
          <a:prstDash val="solid"/>
        </a:ln>
        <a:effectLst/>
      </dsp:spPr>
      <dsp:style>
        <a:lnRef idx="2">
          <a:scrgbClr r="0" g="0" b="0"/>
        </a:lnRef>
        <a:fillRef idx="1">
          <a:scrgbClr r="0" g="0" b="0"/>
        </a:fillRef>
        <a:effectRef idx="0">
          <a:scrgbClr r="0" g="0" b="0"/>
        </a:effectRef>
        <a:fontRef idx="minor"/>
      </dsp:style>
    </dsp:sp>
    <dsp:sp modelId="{283005FA-6463-4617-A2CF-7C3C4FCD1B71}">
      <dsp:nvSpPr>
        <dsp:cNvPr id="0" name=""/>
        <dsp:cNvSpPr/>
      </dsp:nvSpPr>
      <dsp:spPr>
        <a:xfrm>
          <a:off x="580607" y="2758781"/>
          <a:ext cx="2148149" cy="18523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022350">
            <a:lnSpc>
              <a:spcPct val="90000"/>
            </a:lnSpc>
            <a:spcBef>
              <a:spcPct val="0"/>
            </a:spcBef>
            <a:spcAft>
              <a:spcPct val="35000"/>
            </a:spcAft>
            <a:buNone/>
          </a:pPr>
          <a:r>
            <a:rPr lang="en-US" sz="2300" kern="1200" dirty="0"/>
            <a:t>Recommender System</a:t>
          </a:r>
        </a:p>
      </dsp:txBody>
      <dsp:txXfrm>
        <a:off x="580607" y="2758781"/>
        <a:ext cx="2148149" cy="185232"/>
      </dsp:txXfrm>
    </dsp:sp>
    <dsp:sp modelId="{5650C73F-166D-441B-B100-602E6E50702D}">
      <dsp:nvSpPr>
        <dsp:cNvPr id="0" name=""/>
        <dsp:cNvSpPr/>
      </dsp:nvSpPr>
      <dsp:spPr>
        <a:xfrm>
          <a:off x="4561010" y="146324"/>
          <a:ext cx="1006945" cy="100694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0389C-1B78-4161-83D2-B7C475E19097}">
      <dsp:nvSpPr>
        <dsp:cNvPr id="0" name=""/>
        <dsp:cNvSpPr/>
      </dsp:nvSpPr>
      <dsp:spPr>
        <a:xfrm>
          <a:off x="5567955" y="146324"/>
          <a:ext cx="998029" cy="10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ctr" anchorCtr="0">
          <a:noAutofit/>
        </a:bodyPr>
        <a:lstStyle/>
        <a:p>
          <a:pPr marL="0" lvl="0" indent="0" algn="l" defTabSz="800100">
            <a:lnSpc>
              <a:spcPct val="90000"/>
            </a:lnSpc>
            <a:spcBef>
              <a:spcPct val="0"/>
            </a:spcBef>
            <a:spcAft>
              <a:spcPct val="35000"/>
            </a:spcAft>
            <a:buNone/>
          </a:pPr>
          <a:r>
            <a:rPr lang="en-US" sz="1800" kern="1200" dirty="0"/>
            <a:t>Machine learning</a:t>
          </a:r>
        </a:p>
      </dsp:txBody>
      <dsp:txXfrm>
        <a:off x="5567955" y="146324"/>
        <a:ext cx="998029" cy="1006945"/>
      </dsp:txXfrm>
    </dsp:sp>
    <dsp:sp modelId="{1603A9FB-E8BE-4A12-940B-4A7281FB6C9B}">
      <dsp:nvSpPr>
        <dsp:cNvPr id="0" name=""/>
        <dsp:cNvSpPr/>
      </dsp:nvSpPr>
      <dsp:spPr>
        <a:xfrm>
          <a:off x="4077677" y="1321093"/>
          <a:ext cx="1006945" cy="100694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E1DD1A-6AA9-444E-BC1A-9868701E30FD}">
      <dsp:nvSpPr>
        <dsp:cNvPr id="0" name=""/>
        <dsp:cNvSpPr/>
      </dsp:nvSpPr>
      <dsp:spPr>
        <a:xfrm>
          <a:off x="5084622" y="1321093"/>
          <a:ext cx="1228368" cy="10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ctr" anchorCtr="0">
          <a:noAutofit/>
        </a:bodyPr>
        <a:lstStyle/>
        <a:p>
          <a:pPr marL="0" lvl="0" indent="0" algn="l" defTabSz="800100">
            <a:lnSpc>
              <a:spcPct val="90000"/>
            </a:lnSpc>
            <a:spcBef>
              <a:spcPct val="0"/>
            </a:spcBef>
            <a:spcAft>
              <a:spcPct val="35000"/>
            </a:spcAft>
            <a:buNone/>
          </a:pPr>
          <a:r>
            <a:rPr lang="en-US" sz="1800" kern="1200" dirty="0"/>
            <a:t>Exploratory analysis</a:t>
          </a:r>
        </a:p>
      </dsp:txBody>
      <dsp:txXfrm>
        <a:off x="5084622" y="1321093"/>
        <a:ext cx="1228368" cy="1006945"/>
      </dsp:txXfrm>
    </dsp:sp>
    <dsp:sp modelId="{4A9742AD-B577-4378-AF83-DC5ECD325381}">
      <dsp:nvSpPr>
        <dsp:cNvPr id="0" name=""/>
        <dsp:cNvSpPr/>
      </dsp:nvSpPr>
      <dsp:spPr>
        <a:xfrm>
          <a:off x="4561010" y="2495863"/>
          <a:ext cx="1006945" cy="1006945"/>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9AD50F-4E5E-4216-8AAF-56B9193E68BC}">
      <dsp:nvSpPr>
        <dsp:cNvPr id="0" name=""/>
        <dsp:cNvSpPr/>
      </dsp:nvSpPr>
      <dsp:spPr>
        <a:xfrm>
          <a:off x="5567955" y="2495863"/>
          <a:ext cx="1128680" cy="10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ctr" anchorCtr="0">
          <a:noAutofit/>
        </a:bodyPr>
        <a:lstStyle/>
        <a:p>
          <a:pPr marL="0" lvl="0" indent="0" algn="l" defTabSz="800100">
            <a:lnSpc>
              <a:spcPct val="90000"/>
            </a:lnSpc>
            <a:spcBef>
              <a:spcPct val="0"/>
            </a:spcBef>
            <a:spcAft>
              <a:spcPct val="35000"/>
            </a:spcAft>
            <a:buNone/>
          </a:pPr>
          <a:r>
            <a:rPr lang="en-US" sz="1800" kern="1200" dirty="0"/>
            <a:t>Inferential analysis</a:t>
          </a:r>
        </a:p>
      </dsp:txBody>
      <dsp:txXfrm>
        <a:off x="5567955" y="2495863"/>
        <a:ext cx="1128680" cy="100694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8/8/2020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8/8/2020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8/8/2020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8/8/2020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8/8/2020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8/8/2020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8/8/2020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8/8/2020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8/8/2020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8/8/2020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8/8/2020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8/8/2020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400" dirty="0"/>
              <a:t>Restaurant Location Recommendation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Yogesh T. Subramanian</a:t>
            </a:r>
          </a:p>
        </p:txBody>
      </p:sp>
      <p:pic>
        <p:nvPicPr>
          <p:cNvPr id="5" name="Picture 4" descr="stairs, hand rail, and abstract object along the wall">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79" y="758952"/>
            <a:ext cx="10283893" cy="4620916"/>
          </a:xfrm>
        </p:spPr>
        <p:txBody>
          <a:bodyPr anchor="ctr">
            <a:normAutofit/>
          </a:bodyPr>
          <a:lstStyle/>
          <a:p>
            <a:pPr lvl="0"/>
            <a:br>
              <a:rPr lang="en-IN" sz="1800" dirty="0">
                <a:effectLst/>
                <a:latin typeface="Arial" panose="020B0604020202020204" pitchFamily="34" charset="0"/>
                <a:ea typeface="Calibri" panose="020F0502020204030204" pitchFamily="34" charset="0"/>
              </a:rPr>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Top locations for restaurant</a:t>
            </a:r>
          </a:p>
        </p:txBody>
      </p:sp>
      <p:pic>
        <p:nvPicPr>
          <p:cNvPr id="8" name="Picture 7">
            <a:extLst>
              <a:ext uri="{FF2B5EF4-FFF2-40B4-BE49-F238E27FC236}">
                <a16:creationId xmlns:a16="http://schemas.microsoft.com/office/drawing/2014/main" id="{1BE010B3-DC80-4804-BEA5-E83DCD4B96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38183" y="489760"/>
            <a:ext cx="7581530" cy="4020010"/>
          </a:xfrm>
          <a:prstGeom prst="rect">
            <a:avLst/>
          </a:prstGeom>
          <a:noFill/>
          <a:ln>
            <a:noFill/>
          </a:ln>
        </p:spPr>
      </p:pic>
    </p:spTree>
    <p:extLst>
      <p:ext uri="{BB962C8B-B14F-4D97-AF65-F5344CB8AC3E}">
        <p14:creationId xmlns:p14="http://schemas.microsoft.com/office/powerpoint/2010/main" val="182702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79" y="758952"/>
            <a:ext cx="10283893" cy="4620916"/>
          </a:xfrm>
        </p:spPr>
        <p:txBody>
          <a:bodyPr anchor="ctr">
            <a:normAutofit/>
          </a:bodyPr>
          <a:lstStyle/>
          <a:p>
            <a:pPr lvl="0"/>
            <a:r>
              <a:rPr lang="en-IN" sz="1800" dirty="0">
                <a:solidFill>
                  <a:srgbClr val="000000"/>
                </a:solidFill>
                <a:effectLst/>
                <a:latin typeface="Arial" panose="020B0604020202020204" pitchFamily="34" charset="0"/>
                <a:ea typeface="Calibri" panose="020F0502020204030204" pitchFamily="34" charset="0"/>
              </a:rPr>
              <a:t>In this project we will try to find an optimal location for a restaurant. Specifically, this report will be targeted to stakeholders interested in opening an Indian Cuisine restaurant in Delhi, India. Finding a suitable location for restaurants in major cities like Delhi proves to be a daunting task. Various factors such as over-saturation or no demand, for the type of restaurant that the customer wants to open, effect the success or failure of the restaurant. Hence, customers can bolster their decisions using the descriptive and predictive capabilities of data science.</a:t>
            </a:r>
            <a:br>
              <a:rPr lang="en-IN" sz="1800" dirty="0">
                <a:solidFill>
                  <a:srgbClr val="000000"/>
                </a:solidFill>
                <a:effectLst/>
                <a:latin typeface="Arial" panose="020B0604020202020204" pitchFamily="34" charset="0"/>
                <a:ea typeface="Calibri" panose="020F0502020204030204" pitchFamily="34" charset="0"/>
              </a:rPr>
            </a:br>
            <a:br>
              <a:rPr lang="en-IN" sz="1800" dirty="0">
                <a:solidFill>
                  <a:srgbClr val="000000"/>
                </a:solidFill>
                <a:effectLst/>
                <a:latin typeface="Arial" panose="020B0604020202020204" pitchFamily="34" charset="0"/>
                <a:ea typeface="Calibri" panose="020F0502020204030204" pitchFamily="34" charset="0"/>
              </a:rPr>
            </a:br>
            <a:br>
              <a:rPr lang="en-IN" sz="1800" dirty="0">
                <a:effectLst/>
                <a:latin typeface="Arial" panose="020B0604020202020204" pitchFamily="34" charset="0"/>
                <a:ea typeface="Calibri" panose="020F0502020204030204" pitchFamily="34" charset="0"/>
              </a:rPr>
            </a:br>
            <a:r>
              <a:rPr lang="en-IN" sz="2800" dirty="0">
                <a:solidFill>
                  <a:srgbClr val="000000"/>
                </a:solidFill>
                <a:effectLst/>
                <a:latin typeface="Arial" panose="020B0604020202020204" pitchFamily="34" charset="0"/>
                <a:ea typeface="Calibri" panose="020F0502020204030204" pitchFamily="34" charset="0"/>
              </a:rPr>
              <a:t>Our goal here is to find the neighbourhoods with low density of Indian restaurants</a:t>
            </a: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sz="4000" dirty="0">
                <a:solidFill>
                  <a:srgbClr val="FFFFFF"/>
                </a:solidFill>
              </a:rPr>
              <a:t>Goal</a:t>
            </a:r>
          </a:p>
        </p:txBody>
      </p:sp>
    </p:spTree>
    <p:extLst>
      <p:ext uri="{BB962C8B-B14F-4D97-AF65-F5344CB8AC3E}">
        <p14:creationId xmlns:p14="http://schemas.microsoft.com/office/powerpoint/2010/main" val="242652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79" y="758952"/>
            <a:ext cx="10283893" cy="4620916"/>
          </a:xfrm>
        </p:spPr>
        <p:txBody>
          <a:bodyPr anchor="ctr">
            <a:normAutofit/>
          </a:bodyPr>
          <a:lstStyle/>
          <a:p>
            <a:pPr lvl="0"/>
            <a:br>
              <a:rPr lang="en-IN" sz="1800" dirty="0">
                <a:effectLst/>
                <a:latin typeface="Arial" panose="020B0604020202020204" pitchFamily="34" charset="0"/>
                <a:ea typeface="Calibri" panose="020F0502020204030204" pitchFamily="34" charset="0"/>
              </a:rPr>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97279" y="5183120"/>
            <a:ext cx="10058400" cy="1143000"/>
          </a:xfrm>
        </p:spPr>
        <p:txBody>
          <a:bodyPr>
            <a:normAutofit/>
          </a:bodyPr>
          <a:lstStyle/>
          <a:p>
            <a:r>
              <a:rPr lang="en-US" dirty="0">
                <a:solidFill>
                  <a:srgbClr val="FFFFFF"/>
                </a:solidFill>
              </a:rPr>
              <a:t>Method</a:t>
            </a:r>
          </a:p>
        </p:txBody>
      </p:sp>
      <p:graphicFrame>
        <p:nvGraphicFramePr>
          <p:cNvPr id="6" name="Content Placeholder 4" descr="SmartArt graphic">
            <a:extLst>
              <a:ext uri="{FF2B5EF4-FFF2-40B4-BE49-F238E27FC236}">
                <a16:creationId xmlns:a16="http://schemas.microsoft.com/office/drawing/2014/main" id="{2BA56333-D176-476C-9440-08D70CAF8AE9}"/>
              </a:ext>
            </a:extLst>
          </p:cNvPr>
          <p:cNvGraphicFramePr>
            <a:graphicFrameLocks/>
          </p:cNvGraphicFramePr>
          <p:nvPr>
            <p:extLst>
              <p:ext uri="{D42A27DB-BD31-4B8C-83A1-F6EECF244321}">
                <p14:modId xmlns:p14="http://schemas.microsoft.com/office/powerpoint/2010/main" val="3124027166"/>
              </p:ext>
            </p:extLst>
          </p:nvPr>
        </p:nvGraphicFramePr>
        <p:xfrm>
          <a:off x="1188721" y="1103380"/>
          <a:ext cx="6712968"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71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79" y="758952"/>
            <a:ext cx="10283893" cy="4620916"/>
          </a:xfrm>
        </p:spPr>
        <p:txBody>
          <a:bodyPr anchor="ctr">
            <a:normAutofit/>
          </a:bodyPr>
          <a:lstStyle/>
          <a:p>
            <a:pPr lvl="0"/>
            <a:br>
              <a:rPr lang="en-IN" sz="1800" dirty="0">
                <a:effectLst/>
                <a:latin typeface="Arial" panose="020B0604020202020204" pitchFamily="34" charset="0"/>
                <a:ea typeface="Calibri" panose="020F0502020204030204" pitchFamily="34" charset="0"/>
              </a:rPr>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Delhi’s </a:t>
            </a:r>
            <a:r>
              <a:rPr lang="en-US" dirty="0" err="1">
                <a:solidFill>
                  <a:srgbClr val="FFFFFF"/>
                </a:solidFill>
              </a:rPr>
              <a:t>Neighbourhoods</a:t>
            </a:r>
            <a:endParaRPr lang="en-US" dirty="0">
              <a:solidFill>
                <a:srgbClr val="FFFFFF"/>
              </a:solidFill>
            </a:endParaRPr>
          </a:p>
        </p:txBody>
      </p:sp>
      <p:pic>
        <p:nvPicPr>
          <p:cNvPr id="7" name="Picture 6">
            <a:extLst>
              <a:ext uri="{FF2B5EF4-FFF2-40B4-BE49-F238E27FC236}">
                <a16:creationId xmlns:a16="http://schemas.microsoft.com/office/drawing/2014/main" id="{BD13B9DC-0C3D-4D19-8A0B-4672CE0BD80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31146" y="994299"/>
            <a:ext cx="7741328" cy="3547221"/>
          </a:xfrm>
          <a:prstGeom prst="rect">
            <a:avLst/>
          </a:prstGeom>
          <a:noFill/>
          <a:ln>
            <a:noFill/>
          </a:ln>
        </p:spPr>
      </p:pic>
    </p:spTree>
    <p:extLst>
      <p:ext uri="{BB962C8B-B14F-4D97-AF65-F5344CB8AC3E}">
        <p14:creationId xmlns:p14="http://schemas.microsoft.com/office/powerpoint/2010/main" val="3430252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79" y="758952"/>
            <a:ext cx="10283893" cy="4620916"/>
          </a:xfrm>
        </p:spPr>
        <p:txBody>
          <a:bodyPr anchor="ctr">
            <a:normAutofit/>
          </a:bodyPr>
          <a:lstStyle/>
          <a:p>
            <a:pPr lvl="0"/>
            <a:br>
              <a:rPr lang="en-IN" sz="1800" dirty="0">
                <a:effectLst/>
                <a:latin typeface="Arial" panose="020B0604020202020204" pitchFamily="34" charset="0"/>
                <a:ea typeface="Calibri" panose="020F0502020204030204" pitchFamily="34" charset="0"/>
              </a:rPr>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Clustering Delhi’s </a:t>
            </a:r>
            <a:r>
              <a:rPr lang="en-US" dirty="0" err="1">
                <a:solidFill>
                  <a:srgbClr val="FFFFFF"/>
                </a:solidFill>
              </a:rPr>
              <a:t>Neighbourhoods</a:t>
            </a:r>
            <a:endParaRPr lang="en-US" dirty="0">
              <a:solidFill>
                <a:srgbClr val="FFFFFF"/>
              </a:solidFill>
            </a:endParaRPr>
          </a:p>
        </p:txBody>
      </p:sp>
      <p:pic>
        <p:nvPicPr>
          <p:cNvPr id="8" name="Picture 7">
            <a:extLst>
              <a:ext uri="{FF2B5EF4-FFF2-40B4-BE49-F238E27FC236}">
                <a16:creationId xmlns:a16="http://schemas.microsoft.com/office/drawing/2014/main" id="{6FEA8070-E21A-47A5-9BC2-5ACB17E31B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84412" y="408374"/>
            <a:ext cx="8007657" cy="4069964"/>
          </a:xfrm>
          <a:prstGeom prst="rect">
            <a:avLst/>
          </a:prstGeom>
          <a:noFill/>
          <a:ln>
            <a:noFill/>
          </a:ln>
        </p:spPr>
      </p:pic>
    </p:spTree>
    <p:extLst>
      <p:ext uri="{BB962C8B-B14F-4D97-AF65-F5344CB8AC3E}">
        <p14:creationId xmlns:p14="http://schemas.microsoft.com/office/powerpoint/2010/main" val="1598387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79" y="758952"/>
            <a:ext cx="10283893" cy="4620916"/>
          </a:xfrm>
        </p:spPr>
        <p:txBody>
          <a:bodyPr anchor="ctr">
            <a:normAutofit/>
          </a:bodyPr>
          <a:lstStyle/>
          <a:p>
            <a:pPr lvl="0"/>
            <a:br>
              <a:rPr lang="en-IN" sz="1800" dirty="0">
                <a:effectLst/>
                <a:latin typeface="Arial" panose="020B0604020202020204" pitchFamily="34" charset="0"/>
                <a:ea typeface="Calibri" panose="020F0502020204030204" pitchFamily="34" charset="0"/>
              </a:rPr>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Restaurant Types</a:t>
            </a:r>
          </a:p>
        </p:txBody>
      </p:sp>
      <p:pic>
        <p:nvPicPr>
          <p:cNvPr id="7" name="Picture 6">
            <a:extLst>
              <a:ext uri="{FF2B5EF4-FFF2-40B4-BE49-F238E27FC236}">
                <a16:creationId xmlns:a16="http://schemas.microsoft.com/office/drawing/2014/main" id="{06D4717D-13CE-4478-ADD9-140B818F894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34870" y="736287"/>
            <a:ext cx="7439445" cy="3915611"/>
          </a:xfrm>
          <a:prstGeom prst="rect">
            <a:avLst/>
          </a:prstGeom>
          <a:noFill/>
          <a:ln>
            <a:noFill/>
          </a:ln>
        </p:spPr>
      </p:pic>
    </p:spTree>
    <p:extLst>
      <p:ext uri="{BB962C8B-B14F-4D97-AF65-F5344CB8AC3E}">
        <p14:creationId xmlns:p14="http://schemas.microsoft.com/office/powerpoint/2010/main" val="4254345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79" y="758952"/>
            <a:ext cx="10283893" cy="4620916"/>
          </a:xfrm>
        </p:spPr>
        <p:txBody>
          <a:bodyPr anchor="ctr">
            <a:normAutofit/>
          </a:bodyPr>
          <a:lstStyle/>
          <a:p>
            <a:pPr lvl="0"/>
            <a:br>
              <a:rPr lang="en-IN" sz="1800" dirty="0">
                <a:effectLst/>
                <a:latin typeface="Arial" panose="020B0604020202020204" pitchFamily="34" charset="0"/>
                <a:ea typeface="Calibri" panose="020F0502020204030204" pitchFamily="34" charset="0"/>
              </a:rPr>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Restaurant Types</a:t>
            </a:r>
          </a:p>
        </p:txBody>
      </p:sp>
      <p:pic>
        <p:nvPicPr>
          <p:cNvPr id="8" name="Picture 7">
            <a:extLst>
              <a:ext uri="{FF2B5EF4-FFF2-40B4-BE49-F238E27FC236}">
                <a16:creationId xmlns:a16="http://schemas.microsoft.com/office/drawing/2014/main" id="{1C5E940D-06BF-4781-A532-5FA30364E1B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30136" y="284085"/>
            <a:ext cx="7368466" cy="4083729"/>
          </a:xfrm>
          <a:prstGeom prst="rect">
            <a:avLst/>
          </a:prstGeom>
          <a:noFill/>
          <a:ln>
            <a:noFill/>
          </a:ln>
        </p:spPr>
      </p:pic>
    </p:spTree>
    <p:extLst>
      <p:ext uri="{BB962C8B-B14F-4D97-AF65-F5344CB8AC3E}">
        <p14:creationId xmlns:p14="http://schemas.microsoft.com/office/powerpoint/2010/main" val="269922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79" y="758952"/>
            <a:ext cx="10283893" cy="4620916"/>
          </a:xfrm>
        </p:spPr>
        <p:txBody>
          <a:bodyPr anchor="ctr">
            <a:normAutofit/>
          </a:bodyPr>
          <a:lstStyle/>
          <a:p>
            <a:pPr lvl="0"/>
            <a:br>
              <a:rPr lang="en-IN" sz="1800" dirty="0">
                <a:effectLst/>
                <a:latin typeface="Arial" panose="020B0604020202020204" pitchFamily="34" charset="0"/>
                <a:ea typeface="Calibri" panose="020F0502020204030204" pitchFamily="34" charset="0"/>
              </a:rPr>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Heat map of density of restaurant</a:t>
            </a:r>
          </a:p>
        </p:txBody>
      </p:sp>
      <p:pic>
        <p:nvPicPr>
          <p:cNvPr id="7" name="Picture 6">
            <a:extLst>
              <a:ext uri="{FF2B5EF4-FFF2-40B4-BE49-F238E27FC236}">
                <a16:creationId xmlns:a16="http://schemas.microsoft.com/office/drawing/2014/main" id="{89DFB09F-2333-4E7A-BF92-816F54C4016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66151" y="758953"/>
            <a:ext cx="6794334" cy="3802570"/>
          </a:xfrm>
          <a:prstGeom prst="rect">
            <a:avLst/>
          </a:prstGeom>
          <a:noFill/>
          <a:ln>
            <a:noFill/>
          </a:ln>
        </p:spPr>
      </p:pic>
    </p:spTree>
    <p:extLst>
      <p:ext uri="{BB962C8B-B14F-4D97-AF65-F5344CB8AC3E}">
        <p14:creationId xmlns:p14="http://schemas.microsoft.com/office/powerpoint/2010/main" val="202371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79" y="758952"/>
            <a:ext cx="10283893" cy="4620916"/>
          </a:xfrm>
        </p:spPr>
        <p:txBody>
          <a:bodyPr anchor="ctr">
            <a:normAutofit/>
          </a:bodyPr>
          <a:lstStyle/>
          <a:p>
            <a:pPr lvl="0"/>
            <a:br>
              <a:rPr lang="en-IN" sz="1800" dirty="0">
                <a:effectLst/>
                <a:latin typeface="Arial" panose="020B0604020202020204" pitchFamily="34" charset="0"/>
                <a:ea typeface="Calibri" panose="020F0502020204030204" pitchFamily="34" charset="0"/>
              </a:rPr>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Results and conclusions</a:t>
            </a:r>
          </a:p>
        </p:txBody>
      </p:sp>
      <p:pic>
        <p:nvPicPr>
          <p:cNvPr id="9" name="Picture 8">
            <a:extLst>
              <a:ext uri="{FF2B5EF4-FFF2-40B4-BE49-F238E27FC236}">
                <a16:creationId xmlns:a16="http://schemas.microsoft.com/office/drawing/2014/main" id="{EA37A23A-C8BC-4989-A939-22CB876C88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53119" y="2260596"/>
            <a:ext cx="3449955" cy="969645"/>
          </a:xfrm>
          <a:prstGeom prst="rect">
            <a:avLst/>
          </a:prstGeom>
          <a:noFill/>
          <a:ln>
            <a:noFill/>
          </a:ln>
        </p:spPr>
      </p:pic>
      <p:pic>
        <p:nvPicPr>
          <p:cNvPr id="10" name="Picture 9">
            <a:extLst>
              <a:ext uri="{FF2B5EF4-FFF2-40B4-BE49-F238E27FC236}">
                <a16:creationId xmlns:a16="http://schemas.microsoft.com/office/drawing/2014/main" id="{2E365958-2378-4701-8A38-CB8BFC85800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18773" y="1050627"/>
            <a:ext cx="4100830" cy="2930525"/>
          </a:xfrm>
          <a:prstGeom prst="rect">
            <a:avLst/>
          </a:prstGeom>
          <a:noFill/>
          <a:ln>
            <a:noFill/>
          </a:ln>
        </p:spPr>
      </p:pic>
    </p:spTree>
    <p:extLst>
      <p:ext uri="{BB962C8B-B14F-4D97-AF65-F5344CB8AC3E}">
        <p14:creationId xmlns:p14="http://schemas.microsoft.com/office/powerpoint/2010/main" val="216547965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2A4E875-040F-4F4E-A5A7-1188084B7F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7854D2-C2B1-4273-BEE8-C059778BC500}">
  <ds:schemaRefs>
    <ds:schemaRef ds:uri="http://schemas.microsoft.com/sharepoint/v3/contenttype/forms"/>
  </ds:schemaRefs>
</ds:datastoreItem>
</file>

<file path=customXml/itemProps3.xml><?xml version="1.0" encoding="utf-8"?>
<ds:datastoreItem xmlns:ds="http://schemas.openxmlformats.org/officeDocument/2006/customXml" ds:itemID="{00646C36-D994-4DBD-9A53-9B2DFD8D720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165</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Bookman Old Style</vt:lpstr>
      <vt:lpstr>Calibri</vt:lpstr>
      <vt:lpstr>Franklin Gothic Book</vt:lpstr>
      <vt:lpstr>1_RetrospectVTI</vt:lpstr>
      <vt:lpstr>Restaurant Location Recommendation</vt:lpstr>
      <vt:lpstr>In this project we will try to find an optimal location for a restaurant. Specifically, this report will be targeted to stakeholders interested in opening an Indian Cuisine restaurant in Delhi, India. Finding a suitable location for restaurants in major cities like Delhi proves to be a daunting task. Various factors such as over-saturation or no demand, for the type of restaurant that the customer wants to open, effect the success or failure of the restaurant. Hence, customers can bolster their decisions using the descriptive and predictive capabilities of data science.   Our goal here is to find the neighbourhoods with low density of Indian restaurants</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2020-08-08T13:02:45Z</dcterms:created>
  <dcterms:modified xsi:type="dcterms:W3CDTF">2020-08-08T13:24:29Z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